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9" r:id="rId2"/>
    <p:sldId id="280" r:id="rId3"/>
    <p:sldId id="393" r:id="rId4"/>
    <p:sldId id="394" r:id="rId5"/>
    <p:sldId id="395" r:id="rId6"/>
    <p:sldId id="396" r:id="rId7"/>
    <p:sldId id="400" r:id="rId8"/>
    <p:sldId id="397" r:id="rId9"/>
    <p:sldId id="40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570"/>
    <p:restoredTop sz="94687"/>
  </p:normalViewPr>
  <p:slideViewPr>
    <p:cSldViewPr snapToGrid="0" snapToObjects="1" showGuides="1">
      <p:cViewPr varScale="1">
        <p:scale>
          <a:sx n="57" d="100"/>
          <a:sy n="57" d="100"/>
        </p:scale>
        <p:origin x="176" y="10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28DBA-ADBB-D84A-8CB4-0F2BBBFCC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89A59-A9C0-0E4D-BC43-26D63B80FF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FE96B-7D14-514F-8F02-88975C906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E7F78-68F1-2F4B-82E2-5E099E92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BE07C-67E8-3F42-B516-03D8A0A49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587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7133-1B10-3E4A-B217-4761CEC5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CBFD82-BF3D-8749-A731-D1FFCEFDC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D9A5E-0930-6641-A64C-F3E6C3DEE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A2AFF-59DB-D642-90F8-A6B423D6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5B752-F845-C940-98EF-E8CB6B13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41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EACC8F-35F1-644D-B00A-9F3E8759A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37156-FDF3-C344-A5C6-25E2BA9CE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75EE9-4F90-EF47-8230-B1323CA6F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80EC-C20F-6145-BBE2-F93E3FA3B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21E33-8650-A440-96E5-559715A97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47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925CE-4064-AE43-8A7A-F98A06AF4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C4240-1860-FB41-9391-D06309397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2822D-4124-7C4F-98F9-5C713144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C59B6-EED7-514F-A959-0D394C8B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5B4E-2918-0D4F-9A02-E2873CCD7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15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F870-7B44-B046-8CEA-A049EB0F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8DA7F-2FEE-D94A-AE6B-53B79945B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ACABA-0782-1C48-A78A-BD105033F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7E567-A252-DB4E-86D7-D01231994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AFED8-EB87-E74A-8F90-D91EBA50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12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87982-3C94-3A40-B0CC-70C5E9D5D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C1577-1A87-5D4C-8FEC-A03389780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B2A088-E6F7-C241-8682-3D74A3BDC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C4650-EE86-5746-9068-9200F516C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DCA5F-D2D1-014F-82F4-729717AFA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AA0BA-2910-A047-B4FE-19A733E2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30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942A-7662-3943-81F6-89FD0949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D0A21-E42D-E544-A172-61A6D6D12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7F75C-A11A-8741-8B3E-5C0B19C94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2180E6-D635-C748-BBD3-3891140E03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13CA0-6A41-3B42-9D95-517EE2FC69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A002B6-0895-1040-99B6-0AC46178A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2940C2-97DB-7646-8D31-B9A21276C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E08BE-A323-0C4E-9193-57EFA1213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2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7B849-DE1A-2D4C-91C0-53A0DB326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212FAB-480B-B049-A96D-9C0076278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FF6E2-0832-9144-8658-E12C3507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3C0A5-FBFC-1941-832E-2480E7F29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0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8975C-A04B-934E-9351-CA32B9FFC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12B37-2495-BF4D-B438-8E9F320C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DF703-9662-CA4B-9556-3DBD8E26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85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31E73-8FA3-054D-8D1D-FC03C96F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E5B74-DF2D-8D43-A72B-E6133B30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04F27-9F57-2D4B-B15F-3265E9BCD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8A6D9-2583-DE4B-A69A-DC0CE48E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43093-6B5F-8040-853F-0CC968F1E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294B9-F08B-BD45-B0F8-3CA531D8B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61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B8DA-67EE-664D-9FDE-945731283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FC6661-DE14-0B4A-BAF9-8F1209EED0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AE522-B136-AE4B-8E3E-339A4DC00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E2E7E-B8F8-F14A-A2EB-7F432F580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47004-0373-8447-BD00-5FAE1E5BC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5922A-4783-D746-9C69-6DED26041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19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E43474-F159-BD40-808E-F5937B965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1E065-B4FE-F54B-AEE4-15B4DDDB2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E45AA-234C-264E-82C1-542BF9230B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22ED0-D157-C141-8FBE-DE82AAACDE7C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32EAF-C197-8347-85F0-62F09C3632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9667-9E56-6848-AAA3-35A5ECF8B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702ED-885E-9044-8488-1797721C03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6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11-c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81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models – going big</a:t>
            </a:r>
          </a:p>
          <a:p>
            <a:pPr lvl="1"/>
            <a:r>
              <a:rPr lang="en-US" dirty="0"/>
              <a:t>Multiple continuous predictors</a:t>
            </a:r>
          </a:p>
          <a:p>
            <a:pPr lvl="1"/>
            <a:r>
              <a:rPr lang="en-US" dirty="0"/>
              <a:t>Interactions between continuous predictors</a:t>
            </a:r>
          </a:p>
          <a:p>
            <a:pPr lvl="1"/>
            <a:r>
              <a:rPr lang="en-US" dirty="0"/>
              <a:t>Interactions between categorical predictors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34145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689A-B11C-0D46-BC5D-0B14176B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continuous predictors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B845A0-E04E-1B42-AAEC-FDFC21C5B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94" y="1682412"/>
            <a:ext cx="6975856" cy="48104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5B2B02-E499-B645-9FA4-CC9E7CD01E42}"/>
              </a:ext>
            </a:extLst>
          </p:cNvPr>
          <p:cNvSpPr txBox="1"/>
          <p:nvPr/>
        </p:nvSpPr>
        <p:spPr>
          <a:xfrm>
            <a:off x="6957064" y="1682412"/>
            <a:ext cx="48140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Main effects cannot be interpreted in isolation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IF Cont2 is being held constant, then, with increasing Cont1, Y increases</a:t>
            </a:r>
          </a:p>
          <a:p>
            <a:endParaRPr lang="en-US" b="1" dirty="0"/>
          </a:p>
          <a:p>
            <a:r>
              <a:rPr lang="en-US" b="1" dirty="0"/>
              <a:t>If Cont1 is being held constant, then, with increasing Cont2, Y decreases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-&gt; cannot visualize well</a:t>
            </a:r>
          </a:p>
          <a:p>
            <a:endParaRPr lang="en-US" b="1" dirty="0"/>
          </a:p>
          <a:p>
            <a:r>
              <a:rPr lang="en-US" b="1" dirty="0"/>
              <a:t>- helpful to account for environmental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374393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0689A-B11C-0D46-BC5D-0B14176B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between continuous predictors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6E4369-8889-E847-8723-E3B5B8BB1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Really hard (if not impossible) to properly interpret</a:t>
            </a:r>
          </a:p>
          <a:p>
            <a:endParaRPr lang="en-US" dirty="0"/>
          </a:p>
          <a:p>
            <a:r>
              <a:rPr lang="en-US" dirty="0"/>
              <a:t>Only do this if you know what it means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2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AF009-5DC7-4742-9317-E2B6598DF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between categorical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84DC-2E57-BD4B-BF9E-D8781BD45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Cat1: male, female</a:t>
            </a:r>
          </a:p>
          <a:p>
            <a:r>
              <a:rPr lang="en-US" dirty="0"/>
              <a:t>Cat2: Orange, Green, Purple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Possible combinations: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Male Orange, Male Green, Male Purple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Female Orange, Female Green, Female Purple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9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AF009-5DC7-4742-9317-E2B6598DF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between categorical predictors</a:t>
            </a:r>
          </a:p>
        </p:txBody>
      </p:sp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424190D5-86D7-574C-BE92-CF030ACF2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9807"/>
            <a:ext cx="6146800" cy="5321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B8A954-8F42-F24B-9DE1-400AF988C226}"/>
              </a:ext>
            </a:extLst>
          </p:cNvPr>
          <p:cNvSpPr txBox="1"/>
          <p:nvPr/>
        </p:nvSpPr>
        <p:spPr>
          <a:xfrm>
            <a:off x="7355115" y="2266131"/>
            <a:ext cx="3396186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Green (Reference): b</a:t>
            </a:r>
            <a:r>
              <a:rPr lang="en-US" baseline="-25000" dirty="0"/>
              <a:t>0</a:t>
            </a:r>
          </a:p>
          <a:p>
            <a:endParaRPr lang="en-US" baseline="-25000" dirty="0"/>
          </a:p>
          <a:p>
            <a:r>
              <a:rPr lang="en-US" dirty="0"/>
              <a:t>Difference between reference and</a:t>
            </a:r>
          </a:p>
          <a:p>
            <a:endParaRPr lang="en-US" dirty="0"/>
          </a:p>
          <a:p>
            <a:r>
              <a:rPr lang="en-US" dirty="0"/>
              <a:t>Male Green:  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1</a:t>
            </a:r>
          </a:p>
          <a:p>
            <a:endParaRPr lang="en-US" dirty="0"/>
          </a:p>
          <a:p>
            <a:r>
              <a:rPr lang="en-US" dirty="0"/>
              <a:t>Female Orange: 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2</a:t>
            </a:r>
          </a:p>
          <a:p>
            <a:endParaRPr lang="en-US" dirty="0"/>
          </a:p>
          <a:p>
            <a:r>
              <a:rPr lang="en-US" dirty="0"/>
              <a:t>Female Purple: 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3</a:t>
            </a:r>
          </a:p>
          <a:p>
            <a:endParaRPr lang="en-US" dirty="0"/>
          </a:p>
          <a:p>
            <a:r>
              <a:rPr lang="en-US" dirty="0"/>
              <a:t>Male Orange: 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4</a:t>
            </a:r>
          </a:p>
          <a:p>
            <a:endParaRPr lang="en-US" dirty="0"/>
          </a:p>
          <a:p>
            <a:r>
              <a:rPr lang="en-US" dirty="0"/>
              <a:t>Male Purple: 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4E5C80-3FCE-9D4C-9051-9E3A73EC55AF}"/>
              </a:ext>
            </a:extLst>
          </p:cNvPr>
          <p:cNvSpPr txBox="1"/>
          <p:nvPr/>
        </p:nvSpPr>
        <p:spPr>
          <a:xfrm>
            <a:off x="385658" y="3757297"/>
            <a:ext cx="3706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b0</a:t>
            </a:r>
          </a:p>
          <a:p>
            <a:r>
              <a:rPr lang="en-US" sz="1400" dirty="0"/>
              <a:t>b1</a:t>
            </a:r>
          </a:p>
          <a:p>
            <a:r>
              <a:rPr lang="en-US" sz="1400" dirty="0"/>
              <a:t>b2</a:t>
            </a:r>
          </a:p>
          <a:p>
            <a:r>
              <a:rPr lang="en-US" sz="1400" dirty="0"/>
              <a:t>b3</a:t>
            </a:r>
          </a:p>
          <a:p>
            <a:r>
              <a:rPr lang="en-US" sz="1400" dirty="0"/>
              <a:t>b4</a:t>
            </a:r>
          </a:p>
          <a:p>
            <a:r>
              <a:rPr lang="en-US" sz="1400" dirty="0"/>
              <a:t>b5</a:t>
            </a:r>
          </a:p>
        </p:txBody>
      </p:sp>
    </p:spTree>
    <p:extLst>
      <p:ext uri="{BB962C8B-B14F-4D97-AF65-F5344CB8AC3E}">
        <p14:creationId xmlns:p14="http://schemas.microsoft.com/office/powerpoint/2010/main" val="105977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816E7-32BC-4444-9423-78FA1D52F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not test between all categories</a:t>
            </a:r>
          </a:p>
          <a:p>
            <a:r>
              <a:rPr lang="en-US" dirty="0">
                <a:sym typeface="Wingdings" pitchFamily="2" charset="2"/>
              </a:rPr>
              <a:t> Tukey test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CA4118A-2783-E84F-A806-4B2F59FBBDF8}"/>
              </a:ext>
            </a:extLst>
          </p:cNvPr>
          <p:cNvSpPr txBox="1">
            <a:spLocks/>
          </p:cNvSpPr>
          <p:nvPr/>
        </p:nvSpPr>
        <p:spPr>
          <a:xfrm>
            <a:off x="838200" y="4299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Interactions between categorical predictors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1313058-67CC-234F-BE8B-9D699160A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998" y="1376710"/>
            <a:ext cx="4690802" cy="548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0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AFB22-1BD6-044C-868B-6C1F6472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use when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C7A0B-275A-5B43-ACC8-3711D6EBD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Depends on your question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Do you want to:</a:t>
            </a:r>
          </a:p>
          <a:p>
            <a:pPr marL="0" indent="0">
              <a:buNone/>
            </a:pPr>
            <a:r>
              <a:rPr lang="en-US" dirty="0"/>
              <a:t>- predict</a:t>
            </a:r>
          </a:p>
          <a:p>
            <a:pPr marL="0" indent="0">
              <a:buNone/>
            </a:pPr>
            <a:r>
              <a:rPr lang="en-US" dirty="0"/>
              <a:t>- explain</a:t>
            </a:r>
          </a:p>
          <a:p>
            <a:pPr>
              <a:buFontTx/>
              <a:buChar char="-"/>
            </a:pPr>
            <a:r>
              <a:rPr lang="en-US" dirty="0"/>
              <a:t>explore</a:t>
            </a:r>
          </a:p>
          <a:p>
            <a:pPr>
              <a:buFontTx/>
              <a:buChar char="-"/>
            </a:pPr>
            <a:r>
              <a:rPr lang="en-US" dirty="0"/>
              <a:t>account for variables</a:t>
            </a:r>
          </a:p>
          <a:p>
            <a:pPr>
              <a:buFontTx/>
              <a:buChar char="-"/>
            </a:pP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619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79F83-34B5-3B46-9D7C-7EF16CE43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8C41B-8B33-504C-8D5D-B7A0C2F7F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running models, always be aware what is categorical and what is continuous, because the the interpretation differs</a:t>
            </a:r>
          </a:p>
          <a:p>
            <a:r>
              <a:rPr lang="en-US" dirty="0"/>
              <a:t>Know your data structure!</a:t>
            </a:r>
          </a:p>
          <a:p>
            <a:r>
              <a:rPr lang="en-US" dirty="0"/>
              <a:t>Do not overfit – less complex models </a:t>
            </a:r>
            <a:r>
              <a:rPr lang="en-US"/>
              <a:t>are better</a:t>
            </a:r>
          </a:p>
        </p:txBody>
      </p:sp>
    </p:spTree>
    <p:extLst>
      <p:ext uri="{BB962C8B-B14F-4D97-AF65-F5344CB8AC3E}">
        <p14:creationId xmlns:p14="http://schemas.microsoft.com/office/powerpoint/2010/main" val="3854809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268</Words>
  <Application>Microsoft Macintosh PowerPoint</Application>
  <PresentationFormat>Widescreen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Statistics  with  Spa            ows</vt:lpstr>
      <vt:lpstr>Outline</vt:lpstr>
      <vt:lpstr>Multiple continuous predictors</vt:lpstr>
      <vt:lpstr>Interactions between continuous predictors</vt:lpstr>
      <vt:lpstr>Interactions between categorical predictors</vt:lpstr>
      <vt:lpstr>Interactions between categorical predictors</vt:lpstr>
      <vt:lpstr>PowerPoint Presentation</vt:lpstr>
      <vt:lpstr>What to use when</vt:lpstr>
      <vt:lpstr>Take home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  with  Spa            ows</dc:title>
  <dc:creator>Schroeder, Julia</dc:creator>
  <cp:lastModifiedBy>Schroeder, Julia</cp:lastModifiedBy>
  <cp:revision>13</cp:revision>
  <dcterms:created xsi:type="dcterms:W3CDTF">2020-09-22T13:21:12Z</dcterms:created>
  <dcterms:modified xsi:type="dcterms:W3CDTF">2020-09-23T15:48:01Z</dcterms:modified>
</cp:coreProperties>
</file>

<file path=docProps/thumbnail.jpeg>
</file>